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656" userDrawn="1">
          <p15:clr>
            <a:srgbClr val="A4A3A4"/>
          </p15:clr>
        </p15:guide>
        <p15:guide id="2" pos="2270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1056" userDrawn="1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19848" userDrawn="1">
          <p15:clr>
            <a:srgbClr val="A4A3A4"/>
          </p15:clr>
        </p15:guide>
        <p15:guide id="8" orient="horz" pos="3096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29352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>
        <p:scale>
          <a:sx n="26" d="100"/>
          <a:sy n="26" d="100"/>
        </p:scale>
        <p:origin x="3624" y="1560"/>
      </p:cViewPr>
      <p:guideLst>
        <p:guide orient="horz" pos="10656"/>
        <p:guide pos="22704"/>
        <p:guide pos="10416"/>
        <p:guide pos="1056"/>
        <p:guide pos="10957"/>
        <p:guide pos="299"/>
        <p:guide orient="horz" pos="19848"/>
        <p:guide orient="horz" pos="3096"/>
        <p:guide pos="31224"/>
        <p:guide pos="16778"/>
        <p:guide pos="29352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effectLst/>
              </a:rPr>
              <a:t>LTER </a:t>
            </a:r>
            <a:r>
              <a:rPr lang="en-US" sz="4000" b="0" i="0" baseline="0" dirty="0" smtClean="0">
                <a:effectLst/>
              </a:rPr>
              <a:t>Identification</a:t>
            </a:r>
            <a:r>
              <a:rPr lang="en-US" sz="4000" b="0" i="0" baseline="0" dirty="0">
                <a:effectLst/>
              </a:rPr>
              <a:t> </a:t>
            </a:r>
            <a:r>
              <a:rPr lang="en-US" sz="4000" dirty="0" smtClean="0"/>
              <a:t>Concept </a:t>
            </a:r>
            <a:r>
              <a:rPr lang="en-US" sz="4000" dirty="0"/>
              <a:t>Completeness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964311604959"/>
          <c:y val="0.219455029309437"/>
          <c:w val="0.867981328597017"/>
          <c:h val="0.620062708563029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5995616"/>
        <c:axId val="1866690336"/>
      </c:lineChart>
      <c:catAx>
        <c:axId val="1815995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6690336"/>
        <c:crosses val="autoZero"/>
        <c:auto val="1"/>
        <c:lblAlgn val="ctr"/>
        <c:lblOffset val="100"/>
        <c:noMultiLvlLbl val="0"/>
      </c:catAx>
      <c:valAx>
        <c:axId val="1866690336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5995616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effectLst/>
              </a:rPr>
              <a:t>LTER Identification</a:t>
            </a:r>
            <a:r>
              <a:rPr lang="en-US" sz="4000" b="0" i="0" u="none" strike="noStrike" baseline="0" dirty="0" smtClean="0"/>
              <a:t> </a:t>
            </a:r>
            <a:r>
              <a:rPr lang="en-US" sz="4000" dirty="0" smtClean="0"/>
              <a:t>Completeness Distribution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124572511926541"/>
          <c:w val="0.916213742134068"/>
          <c:h val="0.73056539578756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868008112"/>
        <c:axId val="1868010016"/>
      </c:barChart>
      <c:catAx>
        <c:axId val="1868008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8010016"/>
        <c:crosses val="autoZero"/>
        <c:auto val="1"/>
        <c:lblAlgn val="ctr"/>
        <c:lblOffset val="100"/>
        <c:noMultiLvlLbl val="0"/>
      </c:catAx>
      <c:valAx>
        <c:axId val="1868010016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800811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61167759092042"/>
          <c:y val="0.923253417217661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LTER Collection Heterogeneity</a:t>
            </a:r>
            <a:endParaRPr lang="en-US" sz="4000" dirty="0"/>
          </a:p>
        </c:rich>
      </c:tx>
      <c:layout>
        <c:manualLayout>
          <c:xMode val="edge"/>
          <c:yMode val="edge"/>
          <c:x val="0.33446209420407"/>
          <c:y val="0.07536747315797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0649378576158674"/>
          <c:w val="0.892765198316351"/>
          <c:h val="0.728784614842191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1420374208"/>
        <c:axId val="1420374736"/>
      </c:barChart>
      <c:catAx>
        <c:axId val="1420374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20374736"/>
        <c:crosses val="autoZero"/>
        <c:auto val="1"/>
        <c:lblAlgn val="ctr"/>
        <c:lblOffset val="100"/>
        <c:noMultiLvlLbl val="0"/>
      </c:catAx>
      <c:valAx>
        <c:axId val="142037473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smtClean="0"/>
                  <a:t># Signatures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0233600734582832"/>
              <c:y val="0.1607334417591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20374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effectLst/>
              </a:rPr>
              <a:t>LTER </a:t>
            </a:r>
            <a:r>
              <a:rPr lang="en-US" sz="4000" b="0" i="0" baseline="0" dirty="0">
                <a:effectLst/>
              </a:rPr>
              <a:t>Collection Evolution of LTER Identification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663734740285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251640299239638"/>
                  <c:y val="-0.029219930577558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66800560"/>
        <c:axId val="1867156976"/>
      </c:lineChart>
      <c:catAx>
        <c:axId val="18668005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/>
                  <a:t># </a:t>
                </a:r>
                <a:r>
                  <a:rPr lang="en-US" sz="2400" dirty="0" smtClean="0"/>
                  <a:t>Missing Concepts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466539511877272"/>
              <c:y val="0.9772504056157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156976"/>
        <c:crosses val="autoZero"/>
        <c:auto val="1"/>
        <c:lblAlgn val="ctr"/>
        <c:lblOffset val="100"/>
        <c:noMultiLvlLbl val="0"/>
      </c:catAx>
      <c:valAx>
        <c:axId val="1867156976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6800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>
                <a:effectLst/>
              </a:rPr>
              <a:t>Theoretical Model of Collection Evolution</a:t>
            </a:r>
            <a:endParaRPr lang="en-US" sz="4000">
              <a:effectLst/>
            </a:endParaRPr>
          </a:p>
        </c:rich>
      </c:tx>
      <c:layout>
        <c:manualLayout>
          <c:xMode val="edge"/>
          <c:yMode val="edge"/>
          <c:x val="0.227102169288861"/>
          <c:y val="0.03999680483750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48125983840249"/>
          <c:y val="0.0248500055836165"/>
          <c:w val="0.859472990323057"/>
          <c:h val="0.879675919671758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865066139476109"/>
                  <c:y val="0.22015445042444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8808459542588"/>
                      <c:h val="0.072547015873328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273.4374999999999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8.544921874999998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0401443133047"/>
                  <c:y val="-0.041772925228585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4.620552062988279</c:v>
                </c:pt>
                <c:pt idx="5">
                  <c:v>14.7857666015625</c:v>
                </c:pt>
                <c:pt idx="6">
                  <c:v>36.96441650390624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43.8374876976013</c:v>
                </c:pt>
                <c:pt idx="9">
                  <c:v>77.93331146240234</c:v>
                </c:pt>
                <c:pt idx="10">
                  <c:v>846.2718725204468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65723808"/>
        <c:axId val="1865727200"/>
      </c:lineChart>
      <c:catAx>
        <c:axId val="1865723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>
            <c:manualLayout>
              <c:xMode val="edge"/>
              <c:yMode val="edge"/>
              <c:x val="0.444212071905535"/>
              <c:y val="0.95629715465653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5727200"/>
        <c:crosses val="autoZero"/>
        <c:auto val="1"/>
        <c:lblAlgn val="ctr"/>
        <c:lblOffset val="100"/>
        <c:noMultiLvlLbl val="0"/>
      </c:catAx>
      <c:valAx>
        <c:axId val="1865727200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5723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0.93032</cdr:y>
    </cdr:from>
    <cdr:to>
      <cdr:x>0.59984</cdr:x>
      <cdr:y>0.96598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25" y="8496213"/>
          <a:ext cx="3317117" cy="3256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b="0" dirty="0"/>
            <a:t>Concepts missing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0.3907</cdr:x>
      <cdr:y>0.30239</cdr:y>
    </cdr:from>
    <cdr:to>
      <cdr:x>0.64194</cdr:x>
      <cdr:y>0.40786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5963565" y="2983057"/>
          <a:ext cx="3834949" cy="1040477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 dirty="0">
              <a:solidFill>
                <a:schemeClr val="tx1"/>
              </a:solidFill>
            </a:rPr>
            <a:t>Collection </a:t>
          </a:r>
          <a:r>
            <a:rPr lang="en-US" sz="2400" baseline="0" dirty="0">
              <a:solidFill>
                <a:schemeClr val="tx1"/>
              </a:solidFill>
            </a:rPr>
            <a:t>Completeness</a:t>
          </a:r>
          <a:endParaRPr lang="en-US" sz="2400" dirty="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12/2/16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1.tiff"/><Relationship Id="rId5" Type="http://schemas.openxmlformats.org/officeDocument/2006/relationships/image" Target="../media/image2.tiff"/><Relationship Id="rId6" Type="http://schemas.openxmlformats.org/officeDocument/2006/relationships/image" Target="../media/image3.png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chart" Target="../charts/chart5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725532"/>
              </p:ext>
            </p:extLst>
          </p:nvPr>
        </p:nvGraphicFramePr>
        <p:xfrm>
          <a:off x="33748431" y="3913968"/>
          <a:ext cx="16202746" cy="14634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696691" y="528480"/>
            <a:ext cx="418130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Completeness?  (</a:t>
            </a:r>
            <a:r>
              <a:rPr lang="mr-IN" sz="9600" dirty="0" smtClean="0"/>
              <a:t>IN23C-1785</a:t>
            </a:r>
            <a:r>
              <a:rPr lang="en-US" sz="9600" dirty="0" smtClean="0"/>
              <a:t>)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2202282"/>
            <a:ext cx="31737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3200" dirty="0" smtClean="0"/>
              <a:t>1. The </a:t>
            </a:r>
            <a:r>
              <a:rPr lang="en-US" sz="3200" dirty="0"/>
              <a:t>HDF </a:t>
            </a:r>
            <a:r>
              <a:rPr lang="en-US" sz="3200" dirty="0" smtClean="0"/>
              <a:t>Group, 2. </a:t>
            </a:r>
            <a:r>
              <a:rPr lang="en-US" sz="3200" dirty="0"/>
              <a:t>National Center for Ecological Analysis and </a:t>
            </a:r>
            <a:r>
              <a:rPr lang="en-US" sz="3200" dirty="0" smtClean="0"/>
              <a:t>Synthesis 3. United States Geological Society</a:t>
            </a:r>
            <a:endParaRPr lang="en-US" sz="32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608" y="785850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64" y="456761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22264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913969"/>
            <a:ext cx="16568928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Utilized a python sampling </a:t>
            </a:r>
            <a:r>
              <a:rPr lang="en-US" sz="4000" dirty="0"/>
              <a:t>tool that leveraged </a:t>
            </a:r>
            <a:r>
              <a:rPr lang="en-US" sz="4000" dirty="0" err="1" smtClean="0"/>
              <a:t>DataONE’s</a:t>
            </a:r>
            <a:r>
              <a:rPr lang="en-US" sz="4000" dirty="0" smtClean="0"/>
              <a:t> </a:t>
            </a:r>
            <a:r>
              <a:rPr lang="en-US" sz="4000" dirty="0"/>
              <a:t>SOLR </a:t>
            </a:r>
            <a:r>
              <a:rPr lang="en-US" sz="4000" dirty="0" smtClean="0"/>
              <a:t>index to identify and </a:t>
            </a:r>
            <a:r>
              <a:rPr lang="en-US" sz="4000" dirty="0"/>
              <a:t>create </a:t>
            </a:r>
            <a:r>
              <a:rPr lang="en-US" sz="4000" dirty="0" smtClean="0"/>
              <a:t>XML collections of 250 LTER </a:t>
            </a:r>
            <a:r>
              <a:rPr lang="en-US" sz="4000" dirty="0"/>
              <a:t>metadata records </a:t>
            </a:r>
            <a:r>
              <a:rPr lang="en-US" sz="4000" dirty="0" smtClean="0"/>
              <a:t>from each year </a:t>
            </a:r>
            <a:r>
              <a:rPr lang="en-US" sz="4000" dirty="0"/>
              <a:t>2005-2016</a:t>
            </a:r>
            <a:r>
              <a:rPr lang="en-US" sz="4000" dirty="0" smtClean="0"/>
              <a:t>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Used XSL rubrics to determine conceptual content in each 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Analyzed results for completeness of 25 concepts in the Recommendations Analysis Dashboard</a:t>
            </a:r>
            <a:r>
              <a:rPr lang="en-US" sz="4000" baseline="-25000" dirty="0" smtClean="0"/>
              <a:t>1 </a:t>
            </a:r>
            <a:r>
              <a:rPr lang="en-US" sz="4000" dirty="0" smtClean="0"/>
              <a:t>for each years collection. 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analyses across time periods using collection evolution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 analysis 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heterogeneity of each collection to completeness using signature score groups</a:t>
            </a:r>
            <a:r>
              <a:rPr lang="en-US" sz="4000" baseline="-25000" dirty="0" smtClean="0"/>
              <a:t>1</a:t>
            </a:r>
            <a:r>
              <a:rPr lang="en-US" sz="4000" dirty="0"/>
              <a:t> </a:t>
            </a:r>
            <a:r>
              <a:rPr lang="en-US" sz="4000" dirty="0" smtClean="0"/>
              <a:t>and another view of the distribution of completeness</a:t>
            </a:r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6042601" y="21578539"/>
            <a:ext cx="13525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H</a:t>
            </a:r>
            <a:r>
              <a:rPr lang="en-US" sz="4000" dirty="0" smtClean="0"/>
              <a:t>eterogeneity has no clear effect on the completeness of a collection.</a:t>
            </a:r>
            <a:endParaRPr lang="en-US" sz="3600" dirty="0"/>
          </a:p>
        </p:txBody>
      </p:sp>
      <p:sp>
        <p:nvSpPr>
          <p:cNvPr id="19" name="TextBox 18"/>
          <p:cNvSpPr txBox="1"/>
          <p:nvPr/>
        </p:nvSpPr>
        <p:spPr>
          <a:xfrm>
            <a:off x="10290629" y="31965969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description  </a:t>
            </a:r>
            <a:r>
              <a:rPr lang="en-US" sz="2800" dirty="0" smtClean="0"/>
              <a:t>2</a:t>
            </a:r>
            <a:r>
              <a:rPr lang="en-US" sz="2800" dirty="0"/>
              <a:t>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46031459" y="31965969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827418"/>
              </p:ext>
            </p:extLst>
          </p:nvPr>
        </p:nvGraphicFramePr>
        <p:xfrm>
          <a:off x="34611609" y="22737709"/>
          <a:ext cx="15339568" cy="9132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8477063"/>
              </p:ext>
            </p:extLst>
          </p:nvPr>
        </p:nvGraphicFramePr>
        <p:xfrm>
          <a:off x="34611609" y="18666872"/>
          <a:ext cx="15085569" cy="2864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8593481"/>
              </p:ext>
            </p:extLst>
          </p:nvPr>
        </p:nvGraphicFramePr>
        <p:xfrm>
          <a:off x="16970875" y="13564670"/>
          <a:ext cx="17090456" cy="1802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3548704"/>
              </p:ext>
            </p:extLst>
          </p:nvPr>
        </p:nvGraphicFramePr>
        <p:xfrm>
          <a:off x="1533402" y="21852713"/>
          <a:ext cx="15263804" cy="9864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7358110" y="10887014"/>
            <a:ext cx="154477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533402" y="17927092"/>
            <a:ext cx="1526380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3200" dirty="0"/>
              <a:t>The LTER Completeness Recommendation includes concepts the LTER community considers important for </a:t>
            </a:r>
            <a:r>
              <a:rPr lang="en-US" sz="3200" dirty="0" smtClean="0"/>
              <a:t>creating </a:t>
            </a:r>
            <a:r>
              <a:rPr lang="en-US" sz="3200" dirty="0"/>
              <a:t>quality </a:t>
            </a:r>
            <a:r>
              <a:rPr lang="en-US" sz="3200" dirty="0" smtClean="0"/>
              <a:t>metadata.</a:t>
            </a:r>
            <a:r>
              <a:rPr lang="en-US" sz="3200" dirty="0"/>
              <a:t> Ideally the completeness of LTER metadata should improve over time. The graph below uses a theoretical model to illustrate how metadata </a:t>
            </a:r>
            <a:r>
              <a:rPr lang="en-US" sz="3200" dirty="0" smtClean="0"/>
              <a:t>can become more complete over </a:t>
            </a:r>
            <a:r>
              <a:rPr lang="en-US" sz="3200" dirty="0"/>
              <a:t>time. </a:t>
            </a:r>
            <a:r>
              <a:rPr lang="en-US" sz="3200" dirty="0" smtClean="0"/>
              <a:t>The model output improves 500 out of 1000 records by one concept each time step. The visualization displays every fourth time step to simulate a </a:t>
            </a:r>
            <a:r>
              <a:rPr lang="en-US" sz="3200" dirty="0"/>
              <a:t>6 month </a:t>
            </a:r>
            <a:r>
              <a:rPr lang="en-US" sz="3200" dirty="0" smtClean="0"/>
              <a:t>period of collection development.</a:t>
            </a:r>
            <a:endParaRPr lang="en-US" sz="3200" dirty="0"/>
          </a:p>
          <a:p>
            <a:endParaRPr lang="en-US" sz="4000" dirty="0"/>
          </a:p>
          <a:p>
            <a:endParaRPr lang="en-US" sz="4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1" y="19495951"/>
            <a:ext cx="74477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No. There is no </a:t>
            </a:r>
            <a:r>
              <a:rPr lang="en-US" sz="4000" dirty="0"/>
              <a:t>clear </a:t>
            </a:r>
            <a:r>
              <a:rPr lang="en-US" sz="4000" dirty="0" smtClean="0"/>
              <a:t>progression </a:t>
            </a:r>
            <a:r>
              <a:rPr lang="en-US" sz="4000" dirty="0"/>
              <a:t>towards completeness of </a:t>
            </a:r>
            <a:r>
              <a:rPr lang="en-US" sz="4000" dirty="0" smtClean="0"/>
              <a:t>the collection with regard to the recommendation </a:t>
            </a:r>
            <a:r>
              <a:rPr lang="en-US" sz="4000" dirty="0"/>
              <a:t>over </a:t>
            </a:r>
            <a:r>
              <a:rPr lang="en-US" sz="4000" dirty="0" smtClean="0"/>
              <a:t>time.  </a:t>
            </a:r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36120584" y="12962534"/>
            <a:ext cx="70767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Complete adherence </a:t>
            </a:r>
            <a:r>
              <a:rPr lang="en-US" sz="4000" dirty="0"/>
              <a:t>to </a:t>
            </a:r>
            <a:r>
              <a:rPr lang="en-US" sz="4000" dirty="0" smtClean="0"/>
              <a:t>EML </a:t>
            </a:r>
            <a:r>
              <a:rPr lang="en-US" sz="4000" dirty="0"/>
              <a:t>schema required </a:t>
            </a:r>
            <a:r>
              <a:rPr lang="en-US" sz="40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120584" y="14697946"/>
            <a:ext cx="74967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Inconsistent adoption of other </a:t>
            </a:r>
            <a:r>
              <a:rPr lang="en-US" sz="4000" dirty="0" smtClean="0"/>
              <a:t>concepts in the recommendation.</a:t>
            </a:r>
            <a:endParaRPr lang="en-US" sz="4000" dirty="0"/>
          </a:p>
        </p:txBody>
      </p:sp>
      <p:sp>
        <p:nvSpPr>
          <p:cNvPr id="60" name="Rectangle 59"/>
          <p:cNvSpPr/>
          <p:nvPr/>
        </p:nvSpPr>
        <p:spPr>
          <a:xfrm>
            <a:off x="1676400" y="3899237"/>
            <a:ext cx="1394800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/>
              <a:t>Background</a:t>
            </a:r>
            <a:endParaRPr lang="en-US" sz="4800" dirty="0"/>
          </a:p>
          <a:p>
            <a:r>
              <a:rPr lang="en-US" sz="3200" dirty="0"/>
              <a:t>Many communities use the term "standard" when they describe their </a:t>
            </a:r>
            <a:r>
              <a:rPr lang="en-US" sz="3200" dirty="0" smtClean="0"/>
              <a:t>metadata </a:t>
            </a:r>
            <a:r>
              <a:rPr lang="en-US" sz="3200" dirty="0"/>
              <a:t>and, as a result, there are many existing "standards". This approach focuses attention on differences between communities. We use the term "dialect" to focus attention on common concepts and goals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61" name="TextBox 60"/>
          <p:cNvSpPr txBox="1"/>
          <p:nvPr/>
        </p:nvSpPr>
        <p:spPr>
          <a:xfrm>
            <a:off x="1715774" y="6515108"/>
            <a:ext cx="13948004" cy="600164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6000"/>
            </a:lvl1pPr>
          </a:lstStyle>
          <a:p>
            <a:r>
              <a:rPr lang="en-US" sz="3600" dirty="0"/>
              <a:t>Recommendations and </a:t>
            </a:r>
            <a:r>
              <a:rPr lang="en-US" sz="3600" dirty="0" smtClean="0"/>
              <a:t>Dialects</a:t>
            </a:r>
            <a:r>
              <a:rPr lang="en-US" sz="3600" dirty="0"/>
              <a:t>:</a:t>
            </a:r>
          </a:p>
          <a:p>
            <a:r>
              <a:rPr lang="en-US" sz="3200" dirty="0"/>
              <a:t>Recommendations reflect community experiences and documentation needs. </a:t>
            </a:r>
            <a:r>
              <a:rPr lang="en-US" sz="3200" dirty="0" smtClean="0"/>
              <a:t>Communities have common documentation needs, so recommendations overlap, particularly for the discovery use case.  Sharing </a:t>
            </a:r>
            <a:r>
              <a:rPr lang="en-US" sz="3200" dirty="0"/>
              <a:t>recommendations is an important mechanism for sharing those experiences and community knowledge</a:t>
            </a:r>
            <a:r>
              <a:rPr lang="en-US" sz="3200" dirty="0" smtClean="0"/>
              <a:t>.</a:t>
            </a:r>
          </a:p>
          <a:p>
            <a:r>
              <a:rPr lang="en-US" sz="3600" dirty="0" smtClean="0"/>
              <a:t>LTER and EML</a:t>
            </a:r>
            <a:endParaRPr lang="en-US" sz="3600" dirty="0"/>
          </a:p>
          <a:p>
            <a:r>
              <a:rPr lang="en-US" sz="3200" dirty="0"/>
              <a:t>The Long Range Ecological Network created the LTER Recommendation for Completeness to help guide the creation of Ecological Markup Language records. </a:t>
            </a:r>
          </a:p>
          <a:p>
            <a:r>
              <a:rPr lang="en-US" sz="3200" dirty="0"/>
              <a:t>There are five levels in the LTER recommendation: Identification, Discovery, Evaluation, Access, and Integration. All levels of LTER are subsets of concepts in the EML dialect</a:t>
            </a:r>
            <a:r>
              <a:rPr lang="en-US" sz="3200" dirty="0" smtClean="0"/>
              <a:t>. </a:t>
            </a:r>
            <a:endParaRPr lang="en-US" sz="3600" dirty="0" smtClean="0"/>
          </a:p>
          <a:p>
            <a:endParaRPr lang="en-US" sz="24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5546747" y="12603856"/>
            <a:ext cx="6853054" cy="5385679"/>
            <a:chOff x="4827876" y="27118267"/>
            <a:chExt cx="6455562" cy="5006098"/>
          </a:xfrm>
        </p:grpSpPr>
        <p:sp>
          <p:nvSpPr>
            <p:cNvPr id="63" name="Oval 62"/>
            <p:cNvSpPr/>
            <p:nvPr/>
          </p:nvSpPr>
          <p:spPr>
            <a:xfrm>
              <a:off x="4827876" y="27185226"/>
              <a:ext cx="4199523" cy="4379599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4" name="Oval 63"/>
            <p:cNvSpPr/>
            <p:nvPr/>
          </p:nvSpPr>
          <p:spPr>
            <a:xfrm>
              <a:off x="7083915" y="27185226"/>
              <a:ext cx="4199523" cy="4379599"/>
            </a:xfrm>
            <a:prstGeom prst="ellipse">
              <a:avLst/>
            </a:prstGeom>
            <a:solidFill>
              <a:schemeClr val="accent3">
                <a:lumMod val="20000"/>
                <a:lumOff val="80000"/>
                <a:alpha val="75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9550011" y="28202662"/>
              <a:ext cx="1640772" cy="1843787"/>
              <a:chOff x="5776310" y="1779447"/>
              <a:chExt cx="960966" cy="1035467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83" name="Oval 82"/>
              <p:cNvSpPr/>
              <p:nvPr/>
            </p:nvSpPr>
            <p:spPr>
              <a:xfrm>
                <a:off x="5776310" y="1779447"/>
                <a:ext cx="960966" cy="103546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5914735" y="1820284"/>
                <a:ext cx="251344" cy="240997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7</a:t>
                </a:r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9709907" y="3067329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6872133" y="3095306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1</a:t>
              </a:r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5332373" y="27898622"/>
              <a:ext cx="1082277" cy="1128685"/>
              <a:chOff x="5528339" y="1779446"/>
              <a:chExt cx="1208937" cy="1208937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939850" y="2303990"/>
                <a:ext cx="508890" cy="494490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5</a:t>
                </a:r>
              </a:p>
            </p:txBody>
          </p:sp>
        </p:grpSp>
        <p:grpSp>
          <p:nvGrpSpPr>
            <p:cNvPr id="69" name="Group 68"/>
            <p:cNvGrpSpPr/>
            <p:nvPr/>
          </p:nvGrpSpPr>
          <p:grpSpPr>
            <a:xfrm>
              <a:off x="5603890" y="30200680"/>
              <a:ext cx="1207877" cy="1151640"/>
              <a:chOff x="771671" y="3579792"/>
              <a:chExt cx="1177905" cy="1076886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79" name="Oval 78"/>
              <p:cNvSpPr/>
              <p:nvPr/>
            </p:nvSpPr>
            <p:spPr>
              <a:xfrm>
                <a:off x="771671" y="3579792"/>
                <a:ext cx="1177905" cy="1076886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1298370" y="3976342"/>
                <a:ext cx="488099" cy="431698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</a:t>
                </a:r>
                <a:r>
                  <a:rPr lang="en-US" sz="2400" baseline="-25000" dirty="0"/>
                  <a:t>6</a:t>
                </a:r>
              </a:p>
            </p:txBody>
          </p:sp>
        </p:grpSp>
        <p:sp>
          <p:nvSpPr>
            <p:cNvPr id="70" name="Oval 69"/>
            <p:cNvSpPr/>
            <p:nvPr/>
          </p:nvSpPr>
          <p:spPr>
            <a:xfrm>
              <a:off x="6081583" y="28773834"/>
              <a:ext cx="1459130" cy="152169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248453" y="29181793"/>
              <a:ext cx="455574" cy="461665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</a:t>
              </a:r>
              <a:r>
                <a:rPr lang="en-US" sz="2400" baseline="-25000" dirty="0"/>
                <a:t>2</a:t>
              </a:r>
              <a:endParaRPr lang="en-US" sz="2800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53549" y="31564825"/>
              <a:ext cx="1649053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Discovery</a:t>
              </a:r>
              <a:endParaRPr lang="en-US" sz="2800" baseline="-25000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7733031" y="29074536"/>
              <a:ext cx="1239699" cy="129285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30939" y="29512068"/>
              <a:ext cx="455574" cy="461665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chemeClr val="tx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sz="2400" dirty="0" smtClean="0"/>
                <a:t>R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7727105" y="27118267"/>
              <a:ext cx="1505110" cy="4522135"/>
            </a:xfrm>
            <a:prstGeom prst="rect">
              <a:avLst/>
            </a:prstGeom>
            <a:noFill/>
            <a:ln w="28575" cmpd="sng">
              <a:solidFill>
                <a:srgbClr val="00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7787700" y="27782900"/>
              <a:ext cx="1402667" cy="1462813"/>
              <a:chOff x="5528339" y="1779446"/>
              <a:chExt cx="1208937" cy="1208937"/>
            </a:xfrm>
            <a:solidFill>
              <a:schemeClr val="accent3">
                <a:lumMod val="60000"/>
                <a:lumOff val="40000"/>
                <a:alpha val="25000"/>
              </a:schemeClr>
            </a:solidFill>
          </p:grpSpPr>
          <p:sp>
            <p:nvSpPr>
              <p:cNvPr id="77" name="Oval 76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5791104" y="1913076"/>
                <a:ext cx="369878" cy="354651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8</a:t>
                </a:r>
              </a:p>
            </p:txBody>
          </p:sp>
        </p:grpSp>
      </p:grpSp>
      <p:sp>
        <p:nvSpPr>
          <p:cNvPr id="85" name="TextBox 84"/>
          <p:cNvSpPr txBox="1"/>
          <p:nvPr/>
        </p:nvSpPr>
        <p:spPr>
          <a:xfrm>
            <a:off x="1699334" y="12546493"/>
            <a:ext cx="34914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LTER uses the EML dialect(D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) and created a recommendation with </a:t>
            </a:r>
            <a:r>
              <a:rPr lang="en-US" sz="2400" dirty="0"/>
              <a:t>5</a:t>
            </a:r>
            <a:r>
              <a:rPr lang="en-US" sz="2400" dirty="0" smtClean="0"/>
              <a:t> levels (R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3,</a:t>
            </a:r>
            <a:r>
              <a:rPr lang="en-US" sz="2400" dirty="0"/>
              <a:t>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13371696" y="12409590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second community creates a dialect (D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 with recommendations at 2 levels (R</a:t>
            </a:r>
            <a:r>
              <a:rPr lang="en-US" sz="2400" baseline="-25000" dirty="0"/>
              <a:t>7</a:t>
            </a:r>
            <a:r>
              <a:rPr lang="en-US" sz="2400" dirty="0" smtClean="0"/>
              <a:t>, R</a:t>
            </a:r>
            <a:r>
              <a:rPr lang="en-US" sz="2400" baseline="-25000" dirty="0"/>
              <a:t>8</a:t>
            </a:r>
            <a:r>
              <a:rPr lang="en-US" sz="2400" dirty="0" smtClean="0"/>
              <a:t>). 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1697707" y="15072273"/>
            <a:ext cx="34798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dirty="0" smtClean="0"/>
              <a:t>EML also has a few schema required concepts, Resource Title, Resource Identifier, Author / Originator, and Resource </a:t>
            </a:r>
            <a:r>
              <a:rPr lang="en-US" dirty="0" err="1" smtClean="0"/>
              <a:t>Conact</a:t>
            </a:r>
            <a:r>
              <a:rPr lang="en-US" dirty="0" smtClean="0"/>
              <a:t>.(R</a:t>
            </a:r>
            <a:r>
              <a:rPr lang="en-US" baseline="-25000" dirty="0" smtClean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13371696" y="15176920"/>
            <a:ext cx="3136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There </a:t>
            </a:r>
            <a:r>
              <a:rPr lang="en-US" sz="2400" dirty="0"/>
              <a:t>is overlap between dialects and recommendations, particularly for the discovery use </a:t>
            </a:r>
            <a:r>
              <a:rPr lang="en-US" sz="2400" dirty="0" smtClean="0"/>
              <a:t>case.</a:t>
            </a:r>
            <a:endParaRPr lang="en-US" sz="2400" dirty="0"/>
          </a:p>
          <a:p>
            <a:endParaRPr lang="en-US" sz="2400" dirty="0"/>
          </a:p>
        </p:txBody>
      </p:sp>
      <p:cxnSp>
        <p:nvCxnSpPr>
          <p:cNvPr id="89" name="Elbow Connector 88"/>
          <p:cNvCxnSpPr>
            <a:stCxn id="66" idx="3"/>
          </p:cNvCxnSpPr>
          <p:nvPr/>
        </p:nvCxnSpPr>
        <p:spPr>
          <a:xfrm flipH="1" flipV="1">
            <a:off x="5944239" y="14860616"/>
            <a:ext cx="5358726" cy="1868805"/>
          </a:xfrm>
          <a:prstGeom prst="bentConnector3">
            <a:avLst>
              <a:gd name="adj1" fmla="val -4266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>
            <a:stCxn id="87" idx="3"/>
          </p:cNvCxnSpPr>
          <p:nvPr/>
        </p:nvCxnSpPr>
        <p:spPr>
          <a:xfrm>
            <a:off x="5177536" y="16226435"/>
            <a:ext cx="1489966" cy="1067115"/>
          </a:xfrm>
          <a:prstGeom prst="bentConnector3">
            <a:avLst>
              <a:gd name="adj1" fmla="val 17042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/>
          <p:cNvCxnSpPr/>
          <p:nvPr/>
        </p:nvCxnSpPr>
        <p:spPr>
          <a:xfrm rot="5400000">
            <a:off x="12052653" y="13541571"/>
            <a:ext cx="1666196" cy="971895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endCxn id="72" idx="3"/>
          </p:cNvCxnSpPr>
          <p:nvPr/>
        </p:nvCxnSpPr>
        <p:spPr>
          <a:xfrm rot="10800000" flipV="1">
            <a:off x="9872368" y="16331082"/>
            <a:ext cx="3499330" cy="1357469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592801" y="15858735"/>
            <a:ext cx="804227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Does </a:t>
            </a:r>
            <a:r>
              <a:rPr lang="en-US" sz="4000" dirty="0" smtClean="0"/>
              <a:t>the </a:t>
            </a:r>
            <a:r>
              <a:rPr lang="en-US" sz="4000" dirty="0"/>
              <a:t>collection become more complete with time?</a:t>
            </a:r>
          </a:p>
          <a:p>
            <a:endParaRPr lang="en-US" sz="3600" dirty="0"/>
          </a:p>
        </p:txBody>
      </p:sp>
      <p:sp>
        <p:nvSpPr>
          <p:cNvPr id="93" name="TextBox 92"/>
          <p:cNvSpPr txBox="1"/>
          <p:nvPr/>
        </p:nvSpPr>
        <p:spPr>
          <a:xfrm>
            <a:off x="36894634" y="5071082"/>
            <a:ext cx="804227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Do LTER metadata creators value a tacit subset of the concepts?</a:t>
            </a:r>
            <a:endParaRPr lang="en-US" sz="4000" dirty="0"/>
          </a:p>
          <a:p>
            <a:endParaRPr lang="en-US" sz="3600" dirty="0"/>
          </a:p>
        </p:txBody>
      </p:sp>
      <p:sp>
        <p:nvSpPr>
          <p:cNvPr id="94" name="Oval 93"/>
          <p:cNvSpPr/>
          <p:nvPr/>
        </p:nvSpPr>
        <p:spPr>
          <a:xfrm>
            <a:off x="7277849" y="12737360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5" name="Oval 94"/>
          <p:cNvSpPr/>
          <p:nvPr/>
        </p:nvSpPr>
        <p:spPr>
          <a:xfrm>
            <a:off x="5932268" y="14659915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6" name="TextBox 95"/>
          <p:cNvSpPr txBox="1"/>
          <p:nvPr/>
        </p:nvSpPr>
        <p:spPr>
          <a:xfrm>
            <a:off x="7796613" y="12966468"/>
            <a:ext cx="483625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4</a:t>
            </a:r>
          </a:p>
        </p:txBody>
      </p:sp>
      <p:sp>
        <p:nvSpPr>
          <p:cNvPr id="97" name="TextBox 96"/>
          <p:cNvSpPr txBox="1"/>
          <p:nvPr/>
        </p:nvSpPr>
        <p:spPr>
          <a:xfrm flipH="1">
            <a:off x="6108827" y="15302458"/>
            <a:ext cx="555077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16736</TotalTime>
  <Words>596</Words>
  <Application>Microsoft Macintosh PowerPoint</Application>
  <PresentationFormat>Custom</PresentationFormat>
  <Paragraphs>68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359</cp:revision>
  <cp:lastPrinted>2016-12-01T20:30:54Z</cp:lastPrinted>
  <dcterms:created xsi:type="dcterms:W3CDTF">2015-11-23T22:19:17Z</dcterms:created>
  <dcterms:modified xsi:type="dcterms:W3CDTF">2016-12-02T22:53:25Z</dcterms:modified>
</cp:coreProperties>
</file>

<file path=docProps/thumbnail.jpeg>
</file>